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8"/>
  </p:notesMasterIdLst>
  <p:sldIdLst>
    <p:sldId id="256" r:id="rId2"/>
    <p:sldId id="342" r:id="rId3"/>
    <p:sldId id="344" r:id="rId4"/>
    <p:sldId id="345" r:id="rId5"/>
    <p:sldId id="265" r:id="rId6"/>
    <p:sldId id="261" r:id="rId7"/>
    <p:sldId id="268" r:id="rId8"/>
    <p:sldId id="346" r:id="rId9"/>
    <p:sldId id="347" r:id="rId10"/>
    <p:sldId id="266" r:id="rId11"/>
    <p:sldId id="349" r:id="rId12"/>
    <p:sldId id="350" r:id="rId13"/>
    <p:sldId id="298" r:id="rId14"/>
    <p:sldId id="351" r:id="rId15"/>
    <p:sldId id="352" r:id="rId16"/>
    <p:sldId id="353" r:id="rId17"/>
  </p:sldIdLst>
  <p:sldSz cx="9144000" cy="5143500" type="screen16x9"/>
  <p:notesSz cx="6858000" cy="9144000"/>
  <p:embeddedFontLst>
    <p:embeddedFont>
      <p:font typeface="Lexend Exa" panose="020B0604020202020204" charset="0"/>
      <p:regular r:id="rId19"/>
      <p:bold r:id="rId20"/>
    </p:embeddedFont>
    <p:embeddedFont>
      <p:font typeface="Red Hat Text" panose="020B0604020202020204" charset="0"/>
      <p:regular r:id="rId21"/>
      <p:bold r:id="rId22"/>
      <p:italic r:id="rId23"/>
      <p:boldItalic r:id="rId24"/>
    </p:embeddedFont>
    <p:embeddedFont>
      <p:font typeface="SimHei" panose="02010609060101010101" pitchFamily="49" charset="-122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  <a:srgbClr val="D8A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C22E7-A7B5-40D6-AC45-4BA56501D041}">
  <a:tblStyle styleId="{19DC22E7-A7B5-40D6-AC45-4BA56501D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14" autoAdjust="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42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83f128e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83f128e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0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61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5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12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9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40c82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40c824b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40c82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40c824b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9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83f128e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83f128e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4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30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2" r:id="rId6"/>
    <p:sldLayoutId id="2147483663" r:id="rId7"/>
    <p:sldLayoutId id="2147483665" r:id="rId8"/>
    <p:sldLayoutId id="2147483667" r:id="rId9"/>
    <p:sldLayoutId id="2147483668" r:id="rId10"/>
    <p:sldLayoutId id="2147483699" r:id="rId11"/>
    <p:sldLayoutId id="2147483700" r:id="rId12"/>
    <p:sldLayoutId id="2147483701" r:id="rId13"/>
    <p:sldLayoutId id="2147483702" r:id="rId14"/>
    <p:sldLayoutId id="214748370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f-rafa.gitbook.io/home/home/interfaces-java-desktop/java/configurar-java-vscode" TargetMode="Externa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48115" y="2051005"/>
            <a:ext cx="3525600" cy="114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INTERFACES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JAVA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4000" dirty="0"/>
              <a:t>DESKTOP</a:t>
            </a:r>
            <a:endParaRPr sz="4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grpSp>
        <p:nvGrpSpPr>
          <p:cNvPr id="4" name="Google Shape;2795;p120">
            <a:extLst>
              <a:ext uri="{FF2B5EF4-FFF2-40B4-BE49-F238E27FC236}">
                <a16:creationId xmlns:a16="http://schemas.microsoft.com/office/drawing/2014/main" id="{79A093FF-B746-D027-802D-97F1F80D64E1}"/>
              </a:ext>
            </a:extLst>
          </p:cNvPr>
          <p:cNvGrpSpPr/>
          <p:nvPr/>
        </p:nvGrpSpPr>
        <p:grpSpPr>
          <a:xfrm>
            <a:off x="6414117" y="1137488"/>
            <a:ext cx="666966" cy="408815"/>
            <a:chOff x="6445369" y="2705295"/>
            <a:chExt cx="396178" cy="242836"/>
          </a:xfrm>
          <a:solidFill>
            <a:schemeClr val="tx1"/>
          </a:solidFill>
        </p:grpSpPr>
        <p:sp>
          <p:nvSpPr>
            <p:cNvPr id="5" name="Google Shape;2796;p120">
              <a:extLst>
                <a:ext uri="{FF2B5EF4-FFF2-40B4-BE49-F238E27FC236}">
                  <a16:creationId xmlns:a16="http://schemas.microsoft.com/office/drawing/2014/main" id="{1E24DFFE-3FD6-2BBB-1294-E3786C48A288}"/>
                </a:ext>
              </a:extLst>
            </p:cNvPr>
            <p:cNvSpPr/>
            <p:nvPr/>
          </p:nvSpPr>
          <p:spPr>
            <a:xfrm>
              <a:off x="6594390" y="2819833"/>
              <a:ext cx="38913" cy="33354"/>
            </a:xfrm>
            <a:custGeom>
              <a:avLst/>
              <a:gdLst/>
              <a:ahLst/>
              <a:cxnLst/>
              <a:rect l="l" t="t" r="r" b="b"/>
              <a:pathLst>
                <a:path w="1414" h="1212" extrusionOk="0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7;p120">
              <a:extLst>
                <a:ext uri="{FF2B5EF4-FFF2-40B4-BE49-F238E27FC236}">
                  <a16:creationId xmlns:a16="http://schemas.microsoft.com/office/drawing/2014/main" id="{F6337F90-D4BF-F196-2651-435CB86B91FC}"/>
                </a:ext>
              </a:extLst>
            </p:cNvPr>
            <p:cNvSpPr/>
            <p:nvPr/>
          </p:nvSpPr>
          <p:spPr>
            <a:xfrm>
              <a:off x="6582804" y="2796469"/>
              <a:ext cx="67369" cy="22952"/>
            </a:xfrm>
            <a:custGeom>
              <a:avLst/>
              <a:gdLst/>
              <a:ahLst/>
              <a:cxnLst/>
              <a:rect l="l" t="t" r="r" b="b"/>
              <a:pathLst>
                <a:path w="2448" h="834" extrusionOk="0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8;p120">
              <a:extLst>
                <a:ext uri="{FF2B5EF4-FFF2-40B4-BE49-F238E27FC236}">
                  <a16:creationId xmlns:a16="http://schemas.microsoft.com/office/drawing/2014/main" id="{B93721AE-D31D-2DBB-012D-A2DA5A6F6FC3}"/>
                </a:ext>
              </a:extLst>
            </p:cNvPr>
            <p:cNvSpPr/>
            <p:nvPr/>
          </p:nvSpPr>
          <p:spPr>
            <a:xfrm>
              <a:off x="6567117" y="2773380"/>
              <a:ext cx="100338" cy="30272"/>
            </a:xfrm>
            <a:custGeom>
              <a:avLst/>
              <a:gdLst/>
              <a:ahLst/>
              <a:cxnLst/>
              <a:rect l="l" t="t" r="r" b="b"/>
              <a:pathLst>
                <a:path w="3646" h="1100" extrusionOk="0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9;p120">
              <a:extLst>
                <a:ext uri="{FF2B5EF4-FFF2-40B4-BE49-F238E27FC236}">
                  <a16:creationId xmlns:a16="http://schemas.microsoft.com/office/drawing/2014/main" id="{427BE66E-F61C-F9BE-EF9E-17927EB1CE8E}"/>
                </a:ext>
              </a:extLst>
            </p:cNvPr>
            <p:cNvSpPr/>
            <p:nvPr/>
          </p:nvSpPr>
          <p:spPr>
            <a:xfrm>
              <a:off x="6548321" y="2749052"/>
              <a:ext cx="135866" cy="37868"/>
            </a:xfrm>
            <a:custGeom>
              <a:avLst/>
              <a:gdLst/>
              <a:ahLst/>
              <a:cxnLst/>
              <a:rect l="l" t="t" r="r" b="b"/>
              <a:pathLst>
                <a:path w="4937" h="1376" extrusionOk="0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0;p120">
              <a:extLst>
                <a:ext uri="{FF2B5EF4-FFF2-40B4-BE49-F238E27FC236}">
                  <a16:creationId xmlns:a16="http://schemas.microsoft.com/office/drawing/2014/main" id="{ACB14256-DA48-88BC-BDC7-9199EE1C1C5F}"/>
                </a:ext>
              </a:extLst>
            </p:cNvPr>
            <p:cNvSpPr/>
            <p:nvPr/>
          </p:nvSpPr>
          <p:spPr>
            <a:xfrm>
              <a:off x="6445369" y="2705295"/>
              <a:ext cx="396178" cy="242836"/>
            </a:xfrm>
            <a:custGeom>
              <a:avLst/>
              <a:gdLst/>
              <a:ahLst/>
              <a:cxnLst/>
              <a:rect l="l" t="t" r="r" b="b"/>
              <a:pathLst>
                <a:path w="14396" h="8824" extrusionOk="0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14;p137">
            <a:extLst>
              <a:ext uri="{FF2B5EF4-FFF2-40B4-BE49-F238E27FC236}">
                <a16:creationId xmlns:a16="http://schemas.microsoft.com/office/drawing/2014/main" id="{BDD95876-6CED-42AA-532E-355F970FC193}"/>
              </a:ext>
            </a:extLst>
          </p:cNvPr>
          <p:cNvSpPr/>
          <p:nvPr/>
        </p:nvSpPr>
        <p:spPr>
          <a:xfrm>
            <a:off x="5470497" y="1137488"/>
            <a:ext cx="435003" cy="433162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415;p137">
            <a:extLst>
              <a:ext uri="{FF2B5EF4-FFF2-40B4-BE49-F238E27FC236}">
                <a16:creationId xmlns:a16="http://schemas.microsoft.com/office/drawing/2014/main" id="{16787335-A3BF-8871-838E-3BF36BF0B196}"/>
              </a:ext>
            </a:extLst>
          </p:cNvPr>
          <p:cNvGrpSpPr/>
          <p:nvPr/>
        </p:nvGrpSpPr>
        <p:grpSpPr>
          <a:xfrm>
            <a:off x="7589700" y="1186252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14" name="Google Shape;11416;p137">
              <a:extLst>
                <a:ext uri="{FF2B5EF4-FFF2-40B4-BE49-F238E27FC236}">
                  <a16:creationId xmlns:a16="http://schemas.microsoft.com/office/drawing/2014/main" id="{61879032-88AE-F119-75F9-320603999D6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7;p137">
              <a:extLst>
                <a:ext uri="{FF2B5EF4-FFF2-40B4-BE49-F238E27FC236}">
                  <a16:creationId xmlns:a16="http://schemas.microsoft.com/office/drawing/2014/main" id="{45E4CC8D-4953-DAA3-F338-07EC28CE3971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8;p137">
              <a:extLst>
                <a:ext uri="{FF2B5EF4-FFF2-40B4-BE49-F238E27FC236}">
                  <a16:creationId xmlns:a16="http://schemas.microsoft.com/office/drawing/2014/main" id="{4313EA6E-92BD-E51E-7977-C58936F5D10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Xícara ao lado de computador&#10;&#10;Descrição gerada automaticamente">
            <a:extLst>
              <a:ext uri="{FF2B5EF4-FFF2-40B4-BE49-F238E27FC236}">
                <a16:creationId xmlns:a16="http://schemas.microsoft.com/office/drawing/2014/main" id="{8B17CD1B-E1DE-F068-C023-E9EFEB5D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6" y="166687"/>
            <a:ext cx="4267200" cy="4810125"/>
          </a:xfrm>
          <a:prstGeom prst="rect">
            <a:avLst/>
          </a:prstGeom>
        </p:spPr>
      </p:pic>
      <p:sp>
        <p:nvSpPr>
          <p:cNvPr id="2" name="Google Shape;1680;p82">
            <a:extLst>
              <a:ext uri="{FF2B5EF4-FFF2-40B4-BE49-F238E27FC236}">
                <a16:creationId xmlns:a16="http://schemas.microsoft.com/office/drawing/2014/main" id="{2608F120-65D6-5572-8ED4-E2258B163B4E}"/>
              </a:ext>
            </a:extLst>
          </p:cNvPr>
          <p:cNvSpPr txBox="1">
            <a:spLocks/>
          </p:cNvSpPr>
          <p:nvPr/>
        </p:nvSpPr>
        <p:spPr>
          <a:xfrm>
            <a:off x="5548921" y="4666289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2429CC-37E7-F360-3160-9739C06BD99B}"/>
              </a:ext>
            </a:extLst>
          </p:cNvPr>
          <p:cNvSpPr txBox="1"/>
          <p:nvPr/>
        </p:nvSpPr>
        <p:spPr>
          <a:xfrm>
            <a:off x="2545611" y="1910030"/>
            <a:ext cx="40527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3500"/>
            </a:pPr>
            <a:r>
              <a:rPr lang="en-US" sz="4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“Write once, code anywhere.”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2429CC-37E7-F360-3160-9739C06BD99B}"/>
              </a:ext>
            </a:extLst>
          </p:cNvPr>
          <p:cNvSpPr txBox="1"/>
          <p:nvPr/>
        </p:nvSpPr>
        <p:spPr>
          <a:xfrm>
            <a:off x="642257" y="2094696"/>
            <a:ext cx="29168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3500"/>
            </a:pPr>
            <a:r>
              <a:rPr lang="en-US" sz="28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“Write once, code anywhere.”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BC129DB-9728-03F7-CC18-7359A83E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29" y="798845"/>
            <a:ext cx="4426314" cy="3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A9A740-1691-D4ED-57BC-45DA4B79E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79" b="20865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854AE8-41E9-CE74-E5EA-BC097BB8C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6" t="38940" r="8710" b="28601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A7934-971E-F871-3ACE-8EB2196169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914" r="1018" b="27733"/>
          <a:stretch/>
        </p:blipFill>
        <p:spPr>
          <a:xfrm>
            <a:off x="331556" y="2995540"/>
            <a:ext cx="8480885" cy="18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0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 DE </a:t>
            </a:r>
            <a:r>
              <a:rPr lang="en" dirty="0">
                <a:solidFill>
                  <a:schemeClr val="dk1"/>
                </a:solidFill>
              </a:rPr>
              <a:t>APOIO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142" name="Google Shape;2142;p101"/>
          <p:cNvCxnSpPr>
            <a:cxnSpLocks/>
          </p:cNvCxnSpPr>
          <p:nvPr/>
        </p:nvCxnSpPr>
        <p:spPr>
          <a:xfrm>
            <a:off x="3818101" y="919950"/>
            <a:ext cx="144855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3" name="Google Shape;2143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3828975" y="1261112"/>
            <a:ext cx="5243627" cy="386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62F3201-C780-D301-FF02-E111FA782892}"/>
              </a:ext>
            </a:extLst>
          </p:cNvPr>
          <p:cNvGrpSpPr/>
          <p:nvPr/>
        </p:nvGrpSpPr>
        <p:grpSpPr>
          <a:xfrm>
            <a:off x="567070" y="2303726"/>
            <a:ext cx="3579629" cy="1015839"/>
            <a:chOff x="446567" y="2277486"/>
            <a:chExt cx="3579629" cy="1015839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3FCD129F-F4FD-ACE8-117C-00623B2A3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83" r="90000">
                          <a14:foregroundMark x1="9583" y1="45500" x2="9083" y2="50500"/>
                          <a14:foregroundMark x1="43250" y1="42000" x2="39500" y2="42333"/>
                          <a14:foregroundMark x1="48333" y1="48167" x2="48750" y2="54167"/>
                          <a14:foregroundMark x1="48583" y1="40167" x2="48583" y2="40167"/>
                          <a14:foregroundMark x1="52917" y1="51333" x2="52917" y2="51333"/>
                          <a14:foregroundMark x1="57917" y1="47667" x2="57917" y2="47667"/>
                          <a14:foregroundMark x1="68417" y1="50167" x2="68417" y2="50167"/>
                          <a14:foregroundMark x1="76500" y1="50333" x2="76500" y2="50333"/>
                          <a14:foregroundMark x1="85917" y1="48167" x2="85917" y2="48167"/>
                          <a14:backgroundMark x1="19083" y1="62667" x2="19083" y2="62667"/>
                          <a14:backgroundMark x1="29917" y1="51833" x2="29917" y2="51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0" t="28590" r="6537" b="29614"/>
            <a:stretch/>
          </p:blipFill>
          <p:spPr bwMode="auto">
            <a:xfrm>
              <a:off x="446567" y="2328859"/>
              <a:ext cx="3487480" cy="84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665;p62">
              <a:hlinkClick r:id="rId6"/>
              <a:extLst>
                <a:ext uri="{FF2B5EF4-FFF2-40B4-BE49-F238E27FC236}">
                  <a16:creationId xmlns:a16="http://schemas.microsoft.com/office/drawing/2014/main" id="{96D90193-009F-3A0B-8477-488D25B01EAC}"/>
                </a:ext>
              </a:extLst>
            </p:cNvPr>
            <p:cNvSpPr txBox="1">
              <a:spLocks/>
            </p:cNvSpPr>
            <p:nvPr/>
          </p:nvSpPr>
          <p:spPr>
            <a:xfrm>
              <a:off x="446567" y="2277486"/>
              <a:ext cx="3579629" cy="101583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2"/>
                </a:buClr>
                <a:buSzPts val="2000"/>
              </a:pPr>
              <a:endParaRPr lang="pt-BR" sz="2000" dirty="0">
                <a:solidFill>
                  <a:schemeClr val="dk2"/>
                </a:solidFill>
                <a:latin typeface="Lexend Exa"/>
                <a:sym typeface="Lexend Exa"/>
              </a:endParaRPr>
            </a:p>
            <a:p>
              <a:pPr algn="r">
                <a:buClr>
                  <a:schemeClr val="dk2"/>
                </a:buClr>
                <a:buSzPts val="2000"/>
              </a:pPr>
              <a:endParaRPr lang="pt-BR" sz="2000" dirty="0">
                <a:solidFill>
                  <a:schemeClr val="dk2"/>
                </a:solidFill>
                <a:latin typeface="Lexend Exa"/>
                <a:sym typeface="Lexend Exa"/>
              </a:endParaRPr>
            </a:p>
            <a:p>
              <a:pPr algn="r">
                <a:buClr>
                  <a:schemeClr val="dk2"/>
                </a:buClr>
                <a:buSzPts val="2000"/>
              </a:pPr>
              <a:r>
                <a:rPr lang="pt-BR" sz="2000" dirty="0">
                  <a:solidFill>
                    <a:schemeClr val="dk2"/>
                  </a:solidFill>
                  <a:latin typeface="Lexend Exa"/>
                  <a:sym typeface="Lexend Exa"/>
                </a:rPr>
                <a:t>do </a:t>
              </a:r>
              <a:r>
                <a:rPr lang="pt-BR" sz="2000" dirty="0" err="1">
                  <a:solidFill>
                    <a:schemeClr val="dk2"/>
                  </a:solidFill>
                  <a:latin typeface="Lexend Exa"/>
                  <a:sym typeface="Lexend Exa"/>
                </a:rPr>
                <a:t>Prof</a:t>
              </a:r>
              <a:r>
                <a:rPr lang="pt-BR" sz="2000" dirty="0">
                  <a:solidFill>
                    <a:schemeClr val="dk2"/>
                  </a:solidFill>
                  <a:latin typeface="Lexend Exa"/>
                  <a:sym typeface="Lexend Exa"/>
                </a:rPr>
                <a:t> Rafa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6B06DD6-B47F-561C-CE0B-A4AB7FC08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33"/>
          <a:stretch/>
        </p:blipFill>
        <p:spPr>
          <a:xfrm>
            <a:off x="4809677" y="2147881"/>
            <a:ext cx="3253870" cy="1727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236821" y="2842669"/>
            <a:ext cx="374355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837" name="Google Shape;837;p72"/>
          <p:cNvSpPr txBox="1">
            <a:spLocks noGrp="1"/>
          </p:cNvSpPr>
          <p:nvPr>
            <p:ph type="title" idx="2"/>
          </p:nvPr>
        </p:nvSpPr>
        <p:spPr>
          <a:xfrm>
            <a:off x="1305650" y="16960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839" name="Google Shape;839;p72"/>
          <p:cNvCxnSpPr/>
          <p:nvPr/>
        </p:nvCxnSpPr>
        <p:spPr>
          <a:xfrm>
            <a:off x="1542050" y="2842669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1901F6-556A-314A-F630-655D99F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0" y="436600"/>
            <a:ext cx="4270300" cy="42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laca de letreiro luminoso&#10;&#10;Descrição gerada automaticamente">
            <a:extLst>
              <a:ext uri="{FF2B5EF4-FFF2-40B4-BE49-F238E27FC236}">
                <a16:creationId xmlns:a16="http://schemas.microsoft.com/office/drawing/2014/main" id="{34884517-4F7C-454D-7422-E75F82993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48" r="23671"/>
          <a:stretch/>
        </p:blipFill>
        <p:spPr>
          <a:xfrm>
            <a:off x="4206950" y="436600"/>
            <a:ext cx="4270300" cy="42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57052" y="8955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1559153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8907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1559153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673" name="Google Shape;673;p62"/>
          <p:cNvSpPr txBox="1">
            <a:spLocks noGrp="1"/>
          </p:cNvSpPr>
          <p:nvPr>
            <p:ph type="title" idx="13"/>
          </p:nvPr>
        </p:nvSpPr>
        <p:spPr>
          <a:xfrm>
            <a:off x="3770700" y="30645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15"/>
          </p:nvPr>
        </p:nvSpPr>
        <p:spPr>
          <a:xfrm>
            <a:off x="3335100" y="3723624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8955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902347" y="1559153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JVM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616502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>
            <a:cxnSpLocks/>
          </p:cNvCxnSpPr>
          <p:nvPr/>
        </p:nvCxnSpPr>
        <p:spPr>
          <a:xfrm>
            <a:off x="4230150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2"/>
          <p:cNvCxnSpPr>
            <a:cxnSpLocks/>
          </p:cNvCxnSpPr>
          <p:nvPr/>
        </p:nvCxnSpPr>
        <p:spPr>
          <a:xfrm>
            <a:off x="4230150" y="378998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680;p82">
            <a:extLst>
              <a:ext uri="{FF2B5EF4-FFF2-40B4-BE49-F238E27FC236}">
                <a16:creationId xmlns:a16="http://schemas.microsoft.com/office/drawing/2014/main" id="{B0CDA938-F6DD-17C1-1DB6-E448C4C3D3AD}"/>
              </a:ext>
            </a:extLst>
          </p:cNvPr>
          <p:cNvSpPr txBox="1">
            <a:spLocks/>
          </p:cNvSpPr>
          <p:nvPr/>
        </p:nvSpPr>
        <p:spPr>
          <a:xfrm>
            <a:off x="831024" y="2075211"/>
            <a:ext cx="652056" cy="49440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Orientada</a:t>
            </a:r>
            <a:r>
              <a:rPr lang="en-US" dirty="0">
                <a:sym typeface="Red Hat Text"/>
              </a:rPr>
              <a:t> a </a:t>
            </a:r>
            <a:r>
              <a:rPr lang="en-US" dirty="0" err="1">
                <a:sym typeface="Red Hat Text"/>
              </a:rPr>
              <a:t>Objetos</a:t>
            </a:r>
            <a:endParaRPr lang="en-US" dirty="0">
              <a:sym typeface="Red Hat Text"/>
            </a:endParaRPr>
          </a:p>
        </p:txBody>
      </p:sp>
      <p:sp>
        <p:nvSpPr>
          <p:cNvPr id="9" name="Google Shape;1680;p82">
            <a:extLst>
              <a:ext uri="{FF2B5EF4-FFF2-40B4-BE49-F238E27FC236}">
                <a16:creationId xmlns:a16="http://schemas.microsoft.com/office/drawing/2014/main" id="{1660DD6E-8A71-3950-9BBC-9278EE293BE7}"/>
              </a:ext>
            </a:extLst>
          </p:cNvPr>
          <p:cNvSpPr txBox="1">
            <a:spLocks/>
          </p:cNvSpPr>
          <p:nvPr/>
        </p:nvSpPr>
        <p:spPr>
          <a:xfrm>
            <a:off x="3450150" y="4213613"/>
            <a:ext cx="2243700" cy="314796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Passo</a:t>
            </a:r>
            <a:r>
              <a:rPr lang="en-US" dirty="0">
                <a:sym typeface="Red Hat Text"/>
              </a:rPr>
              <a:t>-a-</a:t>
            </a:r>
            <a:r>
              <a:rPr lang="en-US" dirty="0" err="1">
                <a:sym typeface="Red Hat Text"/>
              </a:rPr>
              <a:t>passo</a:t>
            </a:r>
            <a:r>
              <a:rPr lang="en-US" dirty="0">
                <a:sym typeface="Red Hat Text"/>
              </a:rPr>
              <a:t> no material de </a:t>
            </a:r>
            <a:r>
              <a:rPr lang="en-US" dirty="0" err="1">
                <a:sym typeface="Red Hat Text"/>
              </a:rPr>
              <a:t>apoio</a:t>
            </a:r>
            <a:endParaRPr lang="en-US" dirty="0">
              <a:sym typeface="Red Hat Text"/>
            </a:endParaRPr>
          </a:p>
        </p:txBody>
      </p:sp>
      <p:sp>
        <p:nvSpPr>
          <p:cNvPr id="12" name="Google Shape;1680;p82">
            <a:extLst>
              <a:ext uri="{FF2B5EF4-FFF2-40B4-BE49-F238E27FC236}">
                <a16:creationId xmlns:a16="http://schemas.microsoft.com/office/drawing/2014/main" id="{05BA6D36-0E14-8A9F-300C-5F35502F2662}"/>
              </a:ext>
            </a:extLst>
          </p:cNvPr>
          <p:cNvSpPr txBox="1">
            <a:spLocks/>
          </p:cNvSpPr>
          <p:nvPr/>
        </p:nvSpPr>
        <p:spPr>
          <a:xfrm>
            <a:off x="1515821" y="2075211"/>
            <a:ext cx="674485" cy="23559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Compilada</a:t>
            </a:r>
            <a:endParaRPr lang="en-US" dirty="0">
              <a:sym typeface="Red Hat Text"/>
            </a:endParaRPr>
          </a:p>
        </p:txBody>
      </p:sp>
      <p:sp>
        <p:nvSpPr>
          <p:cNvPr id="13" name="Google Shape;1680;p82">
            <a:extLst>
              <a:ext uri="{FF2B5EF4-FFF2-40B4-BE49-F238E27FC236}">
                <a16:creationId xmlns:a16="http://schemas.microsoft.com/office/drawing/2014/main" id="{C7BC3550-085C-0F51-3167-8F57410B2079}"/>
              </a:ext>
            </a:extLst>
          </p:cNvPr>
          <p:cNvSpPr txBox="1">
            <a:spLocks/>
          </p:cNvSpPr>
          <p:nvPr/>
        </p:nvSpPr>
        <p:spPr>
          <a:xfrm>
            <a:off x="2223047" y="2075211"/>
            <a:ext cx="674485" cy="49440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Tipagem</a:t>
            </a:r>
            <a:r>
              <a:rPr lang="en-US" dirty="0">
                <a:sym typeface="Red Hat Text"/>
              </a:rPr>
              <a:t> Forte</a:t>
            </a:r>
          </a:p>
        </p:txBody>
      </p:sp>
      <p:sp>
        <p:nvSpPr>
          <p:cNvPr id="14" name="Google Shape;1680;p82">
            <a:extLst>
              <a:ext uri="{FF2B5EF4-FFF2-40B4-BE49-F238E27FC236}">
                <a16:creationId xmlns:a16="http://schemas.microsoft.com/office/drawing/2014/main" id="{F5D8D972-B6F2-2662-F597-4090EE1D4278}"/>
              </a:ext>
            </a:extLst>
          </p:cNvPr>
          <p:cNvSpPr txBox="1">
            <a:spLocks/>
          </p:cNvSpPr>
          <p:nvPr/>
        </p:nvSpPr>
        <p:spPr>
          <a:xfrm>
            <a:off x="1515821" y="2334020"/>
            <a:ext cx="674485" cy="235599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Portátil</a:t>
            </a:r>
            <a:endParaRPr lang="en-US" dirty="0">
              <a:sym typeface="Red Hat Text"/>
            </a:endParaRPr>
          </a:p>
        </p:txBody>
      </p:sp>
      <p:sp>
        <p:nvSpPr>
          <p:cNvPr id="15" name="Google Shape;1680;p82">
            <a:extLst>
              <a:ext uri="{FF2B5EF4-FFF2-40B4-BE49-F238E27FC236}">
                <a16:creationId xmlns:a16="http://schemas.microsoft.com/office/drawing/2014/main" id="{9FF2B80C-E884-0697-305B-5F0302377F9F}"/>
              </a:ext>
            </a:extLst>
          </p:cNvPr>
          <p:cNvSpPr txBox="1">
            <a:spLocks/>
          </p:cNvSpPr>
          <p:nvPr/>
        </p:nvSpPr>
        <p:spPr>
          <a:xfrm>
            <a:off x="3805472" y="2073954"/>
            <a:ext cx="1533056" cy="495665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pPr marL="0" indent="0">
              <a:buSzPts val="1400"/>
            </a:pPr>
            <a:r>
              <a:rPr lang="en-US" dirty="0" err="1">
                <a:sym typeface="Red Hat Text"/>
              </a:rPr>
              <a:t>Necessária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para a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portabilidade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entre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sistemas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operacionais</a:t>
            </a:r>
            <a:endParaRPr lang="en-US" sz="800" dirty="0">
              <a:solidFill>
                <a:schemeClr val="bg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" name="Google Shape;1680;p82">
            <a:extLst>
              <a:ext uri="{FF2B5EF4-FFF2-40B4-BE49-F238E27FC236}">
                <a16:creationId xmlns:a16="http://schemas.microsoft.com/office/drawing/2014/main" id="{D2B7F448-5E92-70B1-68B1-0ECA1D5A7F91}"/>
              </a:ext>
            </a:extLst>
          </p:cNvPr>
          <p:cNvSpPr txBox="1">
            <a:spLocks/>
          </p:cNvSpPr>
          <p:nvPr/>
        </p:nvSpPr>
        <p:spPr>
          <a:xfrm>
            <a:off x="3805472" y="2617271"/>
            <a:ext cx="1533056" cy="411616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pPr marL="0" indent="0">
              <a:buSzPts val="1400"/>
            </a:pPr>
            <a:r>
              <a:rPr lang="en-US" dirty="0" err="1">
                <a:sym typeface="Red Hat Text"/>
              </a:rPr>
              <a:t>Dentre</a:t>
            </a:r>
            <a:r>
              <a:rPr lang="en-US" dirty="0">
                <a:sym typeface="Red Hat Text"/>
              </a:rPr>
              <a:t> as </a:t>
            </a:r>
            <a:r>
              <a:rPr lang="en-US" dirty="0" err="1">
                <a:sym typeface="Red Hat Text"/>
              </a:rPr>
              <a:t>mais</a:t>
            </a:r>
            <a:r>
              <a:rPr lang="en-US" dirty="0">
                <a:sym typeface="Red Hat Text"/>
              </a:rPr>
              <a:t> </a:t>
            </a:r>
            <a:r>
              <a:rPr lang="en-US" dirty="0" err="1">
                <a:sym typeface="Red Hat Text"/>
              </a:rPr>
              <a:t>utilizadas</a:t>
            </a:r>
            <a:r>
              <a:rPr lang="en-US" dirty="0">
                <a:sym typeface="Red Hat Text"/>
              </a:rPr>
              <a:t> </a:t>
            </a:r>
            <a:r>
              <a:rPr lang="en-US" dirty="0" err="1">
                <a:sym typeface="Red Hat Text"/>
              </a:rPr>
              <a:t>desde</a:t>
            </a:r>
            <a:r>
              <a:rPr lang="en-US" dirty="0">
                <a:sym typeface="Red Hat Text"/>
              </a:rPr>
              <a:t> o </a:t>
            </a:r>
            <a:r>
              <a:rPr lang="en-US" dirty="0" err="1">
                <a:sym typeface="Red Hat Text"/>
              </a:rPr>
              <a:t>lançamento</a:t>
            </a:r>
            <a:endParaRPr lang="en-US" sz="800" dirty="0">
              <a:solidFill>
                <a:schemeClr val="bg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F1E0265-5F56-0B8E-1083-30A93F0F7002}"/>
              </a:ext>
            </a:extLst>
          </p:cNvPr>
          <p:cNvGrpSpPr/>
          <p:nvPr/>
        </p:nvGrpSpPr>
        <p:grpSpPr>
          <a:xfrm>
            <a:off x="6520441" y="2073954"/>
            <a:ext cx="1533056" cy="1048557"/>
            <a:chOff x="6534617" y="2073954"/>
            <a:chExt cx="1533056" cy="1048557"/>
          </a:xfrm>
        </p:grpSpPr>
        <p:sp>
          <p:nvSpPr>
            <p:cNvPr id="17" name="Google Shape;1680;p82">
              <a:extLst>
                <a:ext uri="{FF2B5EF4-FFF2-40B4-BE49-F238E27FC236}">
                  <a16:creationId xmlns:a16="http://schemas.microsoft.com/office/drawing/2014/main" id="{96C9A570-016E-68DE-B26D-F96AA66EF6DC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073954"/>
              <a:ext cx="1533056" cy="290734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>
                  <a:sym typeface="Red Hat Text"/>
                </a:rPr>
                <a:t>Java Virtual Machine</a:t>
              </a:r>
            </a:p>
          </p:txBody>
        </p:sp>
        <p:sp>
          <p:nvSpPr>
            <p:cNvPr id="19" name="Google Shape;1680;p82">
              <a:extLst>
                <a:ext uri="{FF2B5EF4-FFF2-40B4-BE49-F238E27FC236}">
                  <a16:creationId xmlns:a16="http://schemas.microsoft.com/office/drawing/2014/main" id="{2AE0E1C9-F449-5A17-F379-9B34FC24C382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403503"/>
              <a:ext cx="1533056" cy="387000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>
                  <a:sym typeface="Red Hat Text"/>
                </a:rPr>
                <a:t>Isola a </a:t>
              </a:r>
              <a:r>
                <a:rPr lang="en-US" dirty="0" err="1">
                  <a:sym typeface="Red Hat Text"/>
                </a:rPr>
                <a:t>execução</a:t>
              </a:r>
              <a:r>
                <a:rPr lang="en-US" dirty="0">
                  <a:sym typeface="Red Hat Text"/>
                </a:rPr>
                <a:t> Java do </a:t>
              </a:r>
              <a:r>
                <a:rPr lang="en-US" dirty="0" err="1">
                  <a:sym typeface="Red Hat Text"/>
                </a:rPr>
                <a:t>sistema</a:t>
              </a:r>
              <a:r>
                <a:rPr lang="en-US" dirty="0">
                  <a:sym typeface="Red Hat Text"/>
                </a:rPr>
                <a:t> </a:t>
              </a:r>
              <a:r>
                <a:rPr lang="en-US" dirty="0" err="1">
                  <a:sym typeface="Red Hat Text"/>
                </a:rPr>
                <a:t>operacional</a:t>
              </a:r>
              <a:endParaRPr lang="en-US" dirty="0">
                <a:sym typeface="Red Hat Text"/>
              </a:endParaRPr>
            </a:p>
          </p:txBody>
        </p:sp>
        <p:sp>
          <p:nvSpPr>
            <p:cNvPr id="20" name="Google Shape;1680;p82">
              <a:extLst>
                <a:ext uri="{FF2B5EF4-FFF2-40B4-BE49-F238E27FC236}">
                  <a16:creationId xmlns:a16="http://schemas.microsoft.com/office/drawing/2014/main" id="{EE8050A8-612E-3A25-1576-09567E829A04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827145"/>
              <a:ext cx="1533056" cy="295366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 err="1">
                  <a:sym typeface="Red Hat Text"/>
                </a:rPr>
                <a:t>Garante</a:t>
              </a:r>
              <a:r>
                <a:rPr lang="en-US" dirty="0">
                  <a:sym typeface="Red Hat Text"/>
                </a:rPr>
                <a:t> a </a:t>
              </a:r>
              <a:r>
                <a:rPr lang="en-US" dirty="0" err="1">
                  <a:sym typeface="Red Hat Text"/>
                </a:rPr>
                <a:t>portabilidade</a:t>
              </a:r>
              <a:endParaRPr lang="en-US" dirty="0">
                <a:sym typeface="Red Hat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15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70BAC5-C2DD-8569-1E67-DA93CC9CA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"/>
          <a:stretch/>
        </p:blipFill>
        <p:spPr bwMode="auto">
          <a:xfrm>
            <a:off x="720000" y="540000"/>
            <a:ext cx="3852000" cy="4063498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693;p63">
            <a:extLst>
              <a:ext uri="{FF2B5EF4-FFF2-40B4-BE49-F238E27FC236}">
                <a16:creationId xmlns:a16="http://schemas.microsoft.com/office/drawing/2014/main" id="{BFC69A94-0A35-15BD-2DF9-2A275A10091F}"/>
              </a:ext>
            </a:extLst>
          </p:cNvPr>
          <p:cNvSpPr txBox="1">
            <a:spLocks/>
          </p:cNvSpPr>
          <p:nvPr/>
        </p:nvSpPr>
        <p:spPr>
          <a:xfrm>
            <a:off x="4850757" y="2043526"/>
            <a:ext cx="4021310" cy="105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pt-BR" sz="3000" dirty="0"/>
              <a:t>OBRIGADO PELA</a:t>
            </a:r>
          </a:p>
          <a:p>
            <a:pPr algn="ctr"/>
            <a:r>
              <a:rPr lang="pt-BR" sz="3000" dirty="0">
                <a:solidFill>
                  <a:schemeClr val="dk1"/>
                </a:solidFill>
              </a:rPr>
              <a:t>COMPANHIA!</a:t>
            </a:r>
          </a:p>
        </p:txBody>
      </p:sp>
      <p:sp>
        <p:nvSpPr>
          <p:cNvPr id="6" name="Google Shape;610;p59">
            <a:extLst>
              <a:ext uri="{FF2B5EF4-FFF2-40B4-BE49-F238E27FC236}">
                <a16:creationId xmlns:a16="http://schemas.microsoft.com/office/drawing/2014/main" id="{80A1597A-8E8C-23F7-0BA2-B5FE1C850C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3814" y="3923317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solidFill>
                <a:schemeClr val="tx1"/>
              </a:solidFill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sp>
        <p:nvSpPr>
          <p:cNvPr id="7" name="Google Shape;1680;p82">
            <a:extLst>
              <a:ext uri="{FF2B5EF4-FFF2-40B4-BE49-F238E27FC236}">
                <a16:creationId xmlns:a16="http://schemas.microsoft.com/office/drawing/2014/main" id="{002D8CB4-CE7D-8220-3938-FD2F565FE66C}"/>
              </a:ext>
            </a:extLst>
          </p:cNvPr>
          <p:cNvSpPr txBox="1">
            <a:spLocks/>
          </p:cNvSpPr>
          <p:nvPr/>
        </p:nvSpPr>
        <p:spPr>
          <a:xfrm>
            <a:off x="5548921" y="4302908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</p:spTree>
    <p:extLst>
      <p:ext uri="{BB962C8B-B14F-4D97-AF65-F5344CB8AC3E}">
        <p14:creationId xmlns:p14="http://schemas.microsoft.com/office/powerpoint/2010/main" val="338364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70BAC5-C2DD-8569-1E67-DA93CC9CA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"/>
          <a:stretch/>
        </p:blipFill>
        <p:spPr bwMode="auto">
          <a:xfrm>
            <a:off x="720000" y="540000"/>
            <a:ext cx="3852000" cy="4063498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49" y="1950081"/>
            <a:ext cx="4021310" cy="1217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Introdução ao</a:t>
            </a:r>
            <a:r>
              <a:rPr lang="en" sz="3000" dirty="0">
                <a:solidFill>
                  <a:schemeClr val="dk1"/>
                </a:solidFill>
              </a:rPr>
              <a:t> Java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66450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92596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673" name="Google Shape;673;p62"/>
          <p:cNvSpPr txBox="1">
            <a:spLocks noGrp="1"/>
          </p:cNvSpPr>
          <p:nvPr>
            <p:ph type="title" idx="13"/>
          </p:nvPr>
        </p:nvSpPr>
        <p:spPr>
          <a:xfrm>
            <a:off x="2393952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15"/>
          </p:nvPr>
        </p:nvSpPr>
        <p:spPr>
          <a:xfrm>
            <a:off x="19583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6003668" y="1793068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JVM</a:t>
            </a:r>
            <a:endParaRPr dirty="0"/>
          </a:p>
        </p:txBody>
      </p:sp>
      <p:sp>
        <p:nvSpPr>
          <p:cNvPr id="679" name="Google Shape;679;p62"/>
          <p:cNvSpPr txBox="1">
            <a:spLocks noGrp="1"/>
          </p:cNvSpPr>
          <p:nvPr>
            <p:ph type="title" idx="19"/>
          </p:nvPr>
        </p:nvSpPr>
        <p:spPr>
          <a:xfrm>
            <a:off x="5007600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1" name="Google Shape;681;p62"/>
          <p:cNvSpPr txBox="1">
            <a:spLocks noGrp="1"/>
          </p:cNvSpPr>
          <p:nvPr>
            <p:ph type="subTitle" idx="21"/>
          </p:nvPr>
        </p:nvSpPr>
        <p:spPr>
          <a:xfrm>
            <a:off x="45720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cxnSp>
        <p:nvCxnSpPr>
          <p:cNvPr id="682" name="Google Shape;682;p62"/>
          <p:cNvCxnSpPr>
            <a:cxnSpLocks/>
          </p:cNvCxnSpPr>
          <p:nvPr/>
        </p:nvCxnSpPr>
        <p:spPr>
          <a:xfrm>
            <a:off x="1625900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/>
          <p:nvPr/>
        </p:nvCxnSpPr>
        <p:spPr>
          <a:xfrm>
            <a:off x="4259681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2"/>
          <p:cNvCxnSpPr/>
          <p:nvPr/>
        </p:nvCxnSpPr>
        <p:spPr>
          <a:xfrm>
            <a:off x="2882933" y="357148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62"/>
          <p:cNvCxnSpPr/>
          <p:nvPr/>
        </p:nvCxnSpPr>
        <p:spPr>
          <a:xfrm>
            <a:off x="5568371" y="356003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239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1000325" y="1305525"/>
            <a:ext cx="26763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1584775" y="25717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1816903" y="3724722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63B5530E-31FE-1EBE-9C54-FD16026E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25" y="457200"/>
            <a:ext cx="4229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4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</a:t>
            </a:r>
            <a:r>
              <a:rPr lang="en" dirty="0">
                <a:solidFill>
                  <a:schemeClr val="dk1"/>
                </a:solidFill>
              </a:rPr>
              <a:t>JAVA</a:t>
            </a:r>
            <a:r>
              <a:rPr lang="en" dirty="0"/>
              <a:t>?</a:t>
            </a:r>
            <a:endParaRPr dirty="0"/>
          </a:p>
        </p:txBody>
      </p:sp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424390" y="1959323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os elementos em um programa são </a:t>
            </a:r>
            <a:r>
              <a:rPr lang="pt-BR" b="1" dirty="0"/>
              <a:t>objetos</a:t>
            </a:r>
            <a:r>
              <a:rPr lang="pt-BR" dirty="0"/>
              <a:t> com </a:t>
            </a:r>
            <a:r>
              <a:rPr lang="pt-BR" b="1" dirty="0"/>
              <a:t>atributos</a:t>
            </a:r>
            <a:r>
              <a:rPr lang="pt-BR" dirty="0"/>
              <a:t> e comportamentos associados a eles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531757" y="1185661"/>
            <a:ext cx="2311500" cy="71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Orientada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Objetos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executar um código Java é necessário passá-lo por um </a:t>
            </a:r>
            <a:r>
              <a:rPr lang="en" b="1" dirty="0"/>
              <a:t>compilador</a:t>
            </a:r>
            <a:endParaRPr b="1"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202005" y="134965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Compilada</a:t>
            </a:r>
            <a:endParaRPr dirty="0"/>
          </a:p>
        </p:txBody>
      </p:sp>
      <p:cxnSp>
        <p:nvCxnSpPr>
          <p:cNvPr id="755" name="Google Shape;755;p68"/>
          <p:cNvCxnSpPr>
            <a:cxnSpLocks/>
          </p:cNvCxnSpPr>
          <p:nvPr/>
        </p:nvCxnSpPr>
        <p:spPr>
          <a:xfrm>
            <a:off x="4848225" y="935050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424390" y="3728714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e atributos possuem </a:t>
            </a:r>
            <a:r>
              <a:rPr lang="en" b="1" dirty="0"/>
              <a:t>tipos bem definidos</a:t>
            </a:r>
            <a:r>
              <a:rPr lang="en" dirty="0"/>
              <a:t> evitando erros em tempo de execução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531757" y="3245264"/>
            <a:ext cx="2426176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Tipagem forte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116284" y="3708439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vez compilado, um programa pode ser executado em </a:t>
            </a:r>
            <a:r>
              <a:rPr lang="en" b="1" dirty="0"/>
              <a:t>qualquer</a:t>
            </a:r>
            <a:r>
              <a:rPr lang="en" dirty="0"/>
              <a:t> sistema operacional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202005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Portátil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3546625" y="1996125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213850" y="1996125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46625" y="3736000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213850" y="3736000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10A808E-C6E2-2AC6-6EB5-BE2D1762873A}"/>
              </a:ext>
            </a:extLst>
          </p:cNvPr>
          <p:cNvGrpSpPr/>
          <p:nvPr/>
        </p:nvGrpSpPr>
        <p:grpSpPr>
          <a:xfrm>
            <a:off x="142485" y="1151003"/>
            <a:ext cx="3030524" cy="3766538"/>
            <a:chOff x="364806" y="814988"/>
            <a:chExt cx="3030524" cy="3766538"/>
          </a:xfrm>
        </p:grpSpPr>
        <p:pic>
          <p:nvPicPr>
            <p:cNvPr id="3" name="Picture 2" descr="ícone Java, original, a marca, logo em Devicon">
              <a:extLst>
                <a:ext uri="{FF2B5EF4-FFF2-40B4-BE49-F238E27FC236}">
                  <a16:creationId xmlns:a16="http://schemas.microsoft.com/office/drawing/2014/main" id="{71DBCBDA-CDC7-404B-A520-3FDE8E69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74" y="814988"/>
              <a:ext cx="2718788" cy="271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770;p69">
              <a:extLst>
                <a:ext uri="{FF2B5EF4-FFF2-40B4-BE49-F238E27FC236}">
                  <a16:creationId xmlns:a16="http://schemas.microsoft.com/office/drawing/2014/main" id="{911CC460-0711-C11C-52B9-E2849B6852E7}"/>
                </a:ext>
              </a:extLst>
            </p:cNvPr>
            <p:cNvSpPr txBox="1">
              <a:spLocks/>
            </p:cNvSpPr>
            <p:nvPr/>
          </p:nvSpPr>
          <p:spPr>
            <a:xfrm>
              <a:off x="364806" y="3522922"/>
              <a:ext cx="3030524" cy="105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8000" b="0" i="0" u="none" strike="noStrike" cap="none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9pPr>
            </a:lstStyle>
            <a:p>
              <a:pPr algn="ctr">
                <a:buSzPts val="3500"/>
              </a:pPr>
              <a:r>
                <a:rPr lang="en-US" sz="1800" dirty="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“Write once, code anywhere.”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A9A740-1691-D4ED-57BC-45DA4B79E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79" b="20865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854AE8-41E9-CE74-E5EA-BC097BB8C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6" t="38940" r="8710" b="28601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95" name="Google Shape;795;p71"/>
          <p:cNvSpPr txBox="1">
            <a:spLocks noGrp="1"/>
          </p:cNvSpPr>
          <p:nvPr>
            <p:ph type="subTitle" idx="4294967295"/>
          </p:nvPr>
        </p:nvSpPr>
        <p:spPr>
          <a:xfrm>
            <a:off x="4573376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Descontinuado o nome “Oak” devido a direitos autorais. Para o lançamento da versão beta o projeto é rebatizado como “</a:t>
            </a:r>
            <a:r>
              <a:rPr lang="en" i="1" dirty="0"/>
              <a:t>Java</a:t>
            </a:r>
            <a:r>
              <a:rPr lang="en" dirty="0"/>
              <a:t>”</a:t>
            </a:r>
            <a:endParaRPr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4294967295"/>
          </p:nvPr>
        </p:nvSpPr>
        <p:spPr>
          <a:xfrm>
            <a:off x="4723376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1995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7" name="Google Shape;797;p71"/>
          <p:cNvSpPr txBox="1">
            <a:spLocks noGrp="1"/>
          </p:cNvSpPr>
          <p:nvPr>
            <p:ph type="subTitle" idx="4294967295"/>
          </p:nvPr>
        </p:nvSpPr>
        <p:spPr>
          <a:xfrm>
            <a:off x="727273" y="3151733"/>
            <a:ext cx="17592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Linguagens como C e C++ dominavam a indústria de software</a:t>
            </a:r>
            <a:endParaRPr dirty="0"/>
          </a:p>
        </p:txBody>
      </p:sp>
      <p:sp>
        <p:nvSpPr>
          <p:cNvPr id="798" name="Google Shape;798;p71"/>
          <p:cNvSpPr txBox="1">
            <a:spLocks noGrp="1"/>
          </p:cNvSpPr>
          <p:nvPr>
            <p:ph type="subTitle" idx="4294967295"/>
          </p:nvPr>
        </p:nvSpPr>
        <p:spPr>
          <a:xfrm>
            <a:off x="868573" y="2725040"/>
            <a:ext cx="147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1990</a:t>
            </a:r>
            <a:endParaRPr sz="190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9" name="Google Shape;799;p71"/>
          <p:cNvSpPr txBox="1">
            <a:spLocks noGrp="1"/>
          </p:cNvSpPr>
          <p:nvPr>
            <p:ph type="subTitle" idx="4294967295"/>
          </p:nvPr>
        </p:nvSpPr>
        <p:spPr>
          <a:xfrm>
            <a:off x="2596624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 Microsystems monta 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i="1" dirty="0"/>
              <a:t>Green Team</a:t>
            </a:r>
            <a:r>
              <a:rPr lang="en" dirty="0"/>
              <a:t>” liderado por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James Gosling para trabalhar no então chamado “</a:t>
            </a:r>
            <a:r>
              <a:rPr lang="en" i="1" dirty="0"/>
              <a:t>Oak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00" name="Google Shape;800;p71"/>
          <p:cNvSpPr txBox="1">
            <a:spLocks noGrp="1"/>
          </p:cNvSpPr>
          <p:nvPr>
            <p:ph type="subTitle" idx="4294967295"/>
          </p:nvPr>
        </p:nvSpPr>
        <p:spPr>
          <a:xfrm>
            <a:off x="2746624" y="2725027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1991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01" name="Google Shape;801;p71"/>
          <p:cNvSpPr txBox="1">
            <a:spLocks noGrp="1"/>
          </p:cNvSpPr>
          <p:nvPr>
            <p:ph type="subTitle" idx="4294967295"/>
          </p:nvPr>
        </p:nvSpPr>
        <p:spPr>
          <a:xfrm>
            <a:off x="6550127" y="3158701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dirty="0"/>
              <a:t>Lançamento da primeira versão </a:t>
            </a:r>
          </a:p>
          <a:p>
            <a:pPr marL="0" lvl="0" indent="0" algn="ctr">
              <a:buNone/>
            </a:pPr>
            <a:r>
              <a:rPr lang="pt-BR" dirty="0"/>
              <a:t>“</a:t>
            </a:r>
            <a:r>
              <a:rPr lang="pt-BR" i="1" dirty="0"/>
              <a:t>JDK 1.0</a:t>
            </a:r>
            <a:r>
              <a:rPr lang="pt-BR" dirty="0"/>
              <a:t>” e lançada a revista em quadrinhos do mascote, Duke</a:t>
            </a:r>
          </a:p>
        </p:txBody>
      </p:sp>
      <p:sp>
        <p:nvSpPr>
          <p:cNvPr id="802" name="Google Shape;802;p71"/>
          <p:cNvSpPr txBox="1">
            <a:spLocks noGrp="1"/>
          </p:cNvSpPr>
          <p:nvPr>
            <p:ph type="subTitle" idx="4294967295"/>
          </p:nvPr>
        </p:nvSpPr>
        <p:spPr>
          <a:xfrm>
            <a:off x="6700127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1996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21" name="Google Shape;821;p71"/>
          <p:cNvSpPr/>
          <p:nvPr/>
        </p:nvSpPr>
        <p:spPr>
          <a:xfrm rot="5400000">
            <a:off x="5417126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/>
          <p:nvPr/>
        </p:nvSpPr>
        <p:spPr>
          <a:xfrm rot="5400000">
            <a:off x="3440374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1"/>
          <p:cNvSpPr/>
          <p:nvPr/>
        </p:nvSpPr>
        <p:spPr>
          <a:xfrm rot="5400000">
            <a:off x="1517323" y="251315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4" name="Google Shape;824;p71"/>
          <p:cNvCxnSpPr>
            <a:stCxn id="821" idx="2"/>
            <a:endCxn id="822" idx="0"/>
          </p:cNvCxnSpPr>
          <p:nvPr/>
        </p:nvCxnSpPr>
        <p:spPr>
          <a:xfrm rot="10800000">
            <a:off x="3619526" y="2601875"/>
            <a:ext cx="179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22" idx="2"/>
            <a:endCxn id="823" idx="0"/>
          </p:cNvCxnSpPr>
          <p:nvPr/>
        </p:nvCxnSpPr>
        <p:spPr>
          <a:xfrm flipH="1">
            <a:off x="1696474" y="2601875"/>
            <a:ext cx="17439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6" name="Google Shape;826;p71"/>
          <p:cNvSpPr/>
          <p:nvPr/>
        </p:nvSpPr>
        <p:spPr>
          <a:xfrm rot="5400000">
            <a:off x="7393877" y="2512738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71"/>
          <p:cNvCxnSpPr>
            <a:stCxn id="821" idx="0"/>
            <a:endCxn id="826" idx="2"/>
          </p:cNvCxnSpPr>
          <p:nvPr/>
        </p:nvCxnSpPr>
        <p:spPr>
          <a:xfrm>
            <a:off x="5596226" y="2601875"/>
            <a:ext cx="17976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71"/>
          <p:cNvCxnSpPr/>
          <p:nvPr/>
        </p:nvCxnSpPr>
        <p:spPr>
          <a:xfrm>
            <a:off x="12650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71"/>
          <p:cNvCxnSpPr/>
          <p:nvPr/>
        </p:nvCxnSpPr>
        <p:spPr>
          <a:xfrm>
            <a:off x="3188074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1"/>
          <p:cNvCxnSpPr/>
          <p:nvPr/>
        </p:nvCxnSpPr>
        <p:spPr>
          <a:xfrm>
            <a:off x="51648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7141577" y="319925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C Programming icon in Color Style">
            <a:extLst>
              <a:ext uri="{FF2B5EF4-FFF2-40B4-BE49-F238E27FC236}">
                <a16:creationId xmlns:a16="http://schemas.microsoft.com/office/drawing/2014/main" id="{284AAA81-518B-CE5B-E0C1-07E1F07C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4" y="1622355"/>
            <a:ext cx="807999" cy="8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0B2018C-43B3-E0F5-2F5A-B0CE9554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61" y1="39444" x2="20361" y2="39444"/>
                        <a14:foregroundMark x1="22583" y1="36472" x2="22583" y2="36472"/>
                        <a14:foregroundMark x1="22583" y1="36472" x2="22583" y2="36472"/>
                        <a14:foregroundMark x1="32778" y1="49444" x2="32778" y2="49444"/>
                        <a14:foregroundMark x1="32778" y1="49444" x2="32778" y2="49444"/>
                        <a14:foregroundMark x1="33889" y1="49083" x2="33889" y2="49083"/>
                        <a14:foregroundMark x1="33889" y1="49083" x2="33889" y2="49083"/>
                        <a14:foregroundMark x1="33889" y1="49083" x2="33889" y2="49083"/>
                        <a14:foregroundMark x1="37583" y1="47417" x2="42972" y2="50917"/>
                        <a14:foregroundMark x1="46667" y1="59639" x2="47028" y2="58528"/>
                        <a14:foregroundMark x1="47222" y1="57972" x2="46472" y2="61111"/>
                        <a14:foregroundMark x1="46472" y1="59444" x2="46472" y2="59444"/>
                        <a14:foregroundMark x1="46472" y1="59444" x2="46472" y2="59444"/>
                        <a14:foregroundMark x1="40917" y1="67778" x2="40917" y2="67778"/>
                        <a14:foregroundMark x1="48694" y1="59250" x2="47028" y2="65000"/>
                        <a14:foregroundMark x1="39444" y1="65917" x2="42222" y2="69806"/>
                        <a14:foregroundMark x1="45361" y1="13333" x2="45361" y2="13333"/>
                        <a14:foregroundMark x1="60556" y1="44806" x2="60556" y2="44806"/>
                        <a14:foregroundMark x1="74806" y1="51306" x2="74806" y2="51306"/>
                        <a14:backgroundMark x1="19083" y1="10556" x2="19083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08" y="1548230"/>
            <a:ext cx="927657" cy="9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53B6A15-AE43-E10A-4FC2-4FBCC57D3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9" r="31120"/>
          <a:stretch/>
        </p:blipFill>
        <p:spPr bwMode="auto">
          <a:xfrm>
            <a:off x="5156843" y="1447722"/>
            <a:ext cx="681934" cy="102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Java logo vector (.EPS) - Anthon Code">
            <a:extLst>
              <a:ext uri="{FF2B5EF4-FFF2-40B4-BE49-F238E27FC236}">
                <a16:creationId xmlns:a16="http://schemas.microsoft.com/office/drawing/2014/main" id="{9E9DA5E5-1CC3-C665-ED89-8A6023957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046" y1="67713" x2="47046" y2="67713"/>
                        <a14:foregroundMark x1="44304" y1="61435" x2="52321" y2="69058"/>
                        <a14:backgroundMark x1="24895" y1="33184" x2="24895" y2="3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51" t="8458" r="35381" b="4632"/>
          <a:stretch/>
        </p:blipFill>
        <p:spPr bwMode="auto">
          <a:xfrm>
            <a:off x="7173864" y="1741910"/>
            <a:ext cx="619125" cy="7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95" name="Google Shape;795;p71"/>
          <p:cNvSpPr txBox="1">
            <a:spLocks noGrp="1"/>
          </p:cNvSpPr>
          <p:nvPr>
            <p:ph type="subTitle" idx="4294967295"/>
          </p:nvPr>
        </p:nvSpPr>
        <p:spPr>
          <a:xfrm>
            <a:off x="4573376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pt-BR" dirty="0"/>
              <a:t>Tem a primeira queda mais alta em popularidade dando espaço para linguagens como Python e C</a:t>
            </a:r>
            <a:endParaRPr lang="en"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4294967295"/>
          </p:nvPr>
        </p:nvSpPr>
        <p:spPr>
          <a:xfrm>
            <a:off x="4723376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2020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7" name="Google Shape;797;p71"/>
          <p:cNvSpPr txBox="1">
            <a:spLocks noGrp="1"/>
          </p:cNvSpPr>
          <p:nvPr>
            <p:ph type="subTitle" idx="4294967295"/>
          </p:nvPr>
        </p:nvSpPr>
        <p:spPr>
          <a:xfrm>
            <a:off x="727273" y="3151733"/>
            <a:ext cx="17592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Java atinge o #1 como linguagem de programação mais popular</a:t>
            </a:r>
          </a:p>
        </p:txBody>
      </p:sp>
      <p:sp>
        <p:nvSpPr>
          <p:cNvPr id="798" name="Google Shape;798;p71"/>
          <p:cNvSpPr txBox="1">
            <a:spLocks noGrp="1"/>
          </p:cNvSpPr>
          <p:nvPr>
            <p:ph type="subTitle" idx="4294967295"/>
          </p:nvPr>
        </p:nvSpPr>
        <p:spPr>
          <a:xfrm>
            <a:off x="868573" y="2725040"/>
            <a:ext cx="147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2001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9" name="Google Shape;799;p71"/>
          <p:cNvSpPr txBox="1">
            <a:spLocks noGrp="1"/>
          </p:cNvSpPr>
          <p:nvPr>
            <p:ph type="subTitle" idx="4294967295"/>
          </p:nvPr>
        </p:nvSpPr>
        <p:spPr>
          <a:xfrm>
            <a:off x="2596624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Sun é adquirida pela Oracle que passa a manter as atualizações da linguagem</a:t>
            </a:r>
          </a:p>
        </p:txBody>
      </p:sp>
      <p:sp>
        <p:nvSpPr>
          <p:cNvPr id="800" name="Google Shape;800;p71"/>
          <p:cNvSpPr txBox="1">
            <a:spLocks noGrp="1"/>
          </p:cNvSpPr>
          <p:nvPr>
            <p:ph type="subTitle" idx="4294967295"/>
          </p:nvPr>
        </p:nvSpPr>
        <p:spPr>
          <a:xfrm>
            <a:off x="2746624" y="2725027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2009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01" name="Google Shape;801;p71"/>
          <p:cNvSpPr txBox="1">
            <a:spLocks noGrp="1"/>
          </p:cNvSpPr>
          <p:nvPr>
            <p:ph type="subTitle" idx="4294967295"/>
          </p:nvPr>
        </p:nvSpPr>
        <p:spPr>
          <a:xfrm>
            <a:off x="6550127" y="3158701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Lançamento da versão mais atualizada da linguagem Java 19 ou “Oracle JDK 19”</a:t>
            </a:r>
            <a:endParaRPr dirty="0"/>
          </a:p>
        </p:txBody>
      </p:sp>
      <p:sp>
        <p:nvSpPr>
          <p:cNvPr id="802" name="Google Shape;802;p71"/>
          <p:cNvSpPr txBox="1">
            <a:spLocks noGrp="1"/>
          </p:cNvSpPr>
          <p:nvPr>
            <p:ph type="subTitle" idx="4294967295"/>
          </p:nvPr>
        </p:nvSpPr>
        <p:spPr>
          <a:xfrm>
            <a:off x="6700127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2022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21" name="Google Shape;821;p71"/>
          <p:cNvSpPr/>
          <p:nvPr/>
        </p:nvSpPr>
        <p:spPr>
          <a:xfrm rot="5400000">
            <a:off x="5417126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/>
          <p:nvPr/>
        </p:nvSpPr>
        <p:spPr>
          <a:xfrm rot="5400000">
            <a:off x="3440374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1"/>
          <p:cNvSpPr/>
          <p:nvPr/>
        </p:nvSpPr>
        <p:spPr>
          <a:xfrm rot="5400000">
            <a:off x="1517323" y="251315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4" name="Google Shape;824;p71"/>
          <p:cNvCxnSpPr>
            <a:stCxn id="821" idx="2"/>
            <a:endCxn id="822" idx="0"/>
          </p:cNvCxnSpPr>
          <p:nvPr/>
        </p:nvCxnSpPr>
        <p:spPr>
          <a:xfrm rot="10800000">
            <a:off x="3619526" y="2601875"/>
            <a:ext cx="179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22" idx="2"/>
            <a:endCxn id="823" idx="0"/>
          </p:cNvCxnSpPr>
          <p:nvPr/>
        </p:nvCxnSpPr>
        <p:spPr>
          <a:xfrm flipH="1">
            <a:off x="1696474" y="2601875"/>
            <a:ext cx="17439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6" name="Google Shape;826;p71"/>
          <p:cNvSpPr/>
          <p:nvPr/>
        </p:nvSpPr>
        <p:spPr>
          <a:xfrm rot="5400000">
            <a:off x="7393877" y="2512738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71"/>
          <p:cNvCxnSpPr>
            <a:stCxn id="821" idx="0"/>
            <a:endCxn id="826" idx="2"/>
          </p:cNvCxnSpPr>
          <p:nvPr/>
        </p:nvCxnSpPr>
        <p:spPr>
          <a:xfrm>
            <a:off x="5596226" y="2601875"/>
            <a:ext cx="17976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71"/>
          <p:cNvCxnSpPr/>
          <p:nvPr/>
        </p:nvCxnSpPr>
        <p:spPr>
          <a:xfrm>
            <a:off x="12650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71"/>
          <p:cNvCxnSpPr/>
          <p:nvPr/>
        </p:nvCxnSpPr>
        <p:spPr>
          <a:xfrm>
            <a:off x="3188074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1"/>
          <p:cNvCxnSpPr/>
          <p:nvPr/>
        </p:nvCxnSpPr>
        <p:spPr>
          <a:xfrm>
            <a:off x="51648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7141577" y="319925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 descr="Oracle Logo: valor, história, PNG">
            <a:extLst>
              <a:ext uri="{FF2B5EF4-FFF2-40B4-BE49-F238E27FC236}">
                <a16:creationId xmlns:a16="http://schemas.microsoft.com/office/drawing/2014/main" id="{1E8E3415-8276-11AE-919A-F8D2CCAA3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5" r="-1360" b="31444"/>
          <a:stretch/>
        </p:blipFill>
        <p:spPr bwMode="auto">
          <a:xfrm>
            <a:off x="2706761" y="2088046"/>
            <a:ext cx="1646326" cy="3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1490;p137">
            <a:extLst>
              <a:ext uri="{FF2B5EF4-FFF2-40B4-BE49-F238E27FC236}">
                <a16:creationId xmlns:a16="http://schemas.microsoft.com/office/drawing/2014/main" id="{BF7B2511-D10E-37BA-930C-D1FC9D7A01F9}"/>
              </a:ext>
            </a:extLst>
          </p:cNvPr>
          <p:cNvGrpSpPr/>
          <p:nvPr/>
        </p:nvGrpSpPr>
        <p:grpSpPr>
          <a:xfrm>
            <a:off x="1331023" y="1784040"/>
            <a:ext cx="551700" cy="662619"/>
            <a:chOff x="1493849" y="2775533"/>
            <a:chExt cx="283985" cy="341080"/>
          </a:xfrm>
          <a:solidFill>
            <a:schemeClr val="tx1"/>
          </a:solidFill>
        </p:grpSpPr>
        <p:sp>
          <p:nvSpPr>
            <p:cNvPr id="6" name="Google Shape;11491;p137">
              <a:extLst>
                <a:ext uri="{FF2B5EF4-FFF2-40B4-BE49-F238E27FC236}">
                  <a16:creationId xmlns:a16="http://schemas.microsoft.com/office/drawing/2014/main" id="{C2DBE7D3-6D03-1B34-4493-918720176389}"/>
                </a:ext>
              </a:extLst>
            </p:cNvPr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92;p137">
              <a:extLst>
                <a:ext uri="{FF2B5EF4-FFF2-40B4-BE49-F238E27FC236}">
                  <a16:creationId xmlns:a16="http://schemas.microsoft.com/office/drawing/2014/main" id="{5FBE7601-0B51-6779-C472-5C3C5FCFD88C}"/>
                </a:ext>
              </a:extLst>
            </p:cNvPr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8" name="Picture 4" descr="Oracle Advances Java 17 Programming Language for the Long Term | ITPro  Today: IT News, How-Tos, Trends, Case Studies, Career Tips, More">
            <a:extLst>
              <a:ext uri="{FF2B5EF4-FFF2-40B4-BE49-F238E27FC236}">
                <a16:creationId xmlns:a16="http://schemas.microsoft.com/office/drawing/2014/main" id="{F84F7B3B-EA8A-E0F8-F446-545DF1C3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t="11403" r="16282" b="17375"/>
          <a:stretch/>
        </p:blipFill>
        <p:spPr bwMode="auto">
          <a:xfrm>
            <a:off x="6746908" y="1660910"/>
            <a:ext cx="1473038" cy="8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C0C136-7D23-06A3-D163-0525A5B8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27" y="1659877"/>
            <a:ext cx="719337" cy="7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1097800" y="3028350"/>
            <a:ext cx="202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JVM</a:t>
            </a:r>
            <a:endParaRPr dirty="0"/>
          </a:p>
        </p:txBody>
      </p:sp>
      <p:sp>
        <p:nvSpPr>
          <p:cNvPr id="837" name="Google Shape;837;p72"/>
          <p:cNvSpPr txBox="1">
            <a:spLocks noGrp="1"/>
          </p:cNvSpPr>
          <p:nvPr>
            <p:ph type="title" idx="2"/>
          </p:nvPr>
        </p:nvSpPr>
        <p:spPr>
          <a:xfrm>
            <a:off x="1305650" y="16960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839" name="Google Shape;839;p72"/>
          <p:cNvCxnSpPr/>
          <p:nvPr/>
        </p:nvCxnSpPr>
        <p:spPr>
          <a:xfrm>
            <a:off x="1542050" y="2842669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1901F6-556A-314A-F630-655D99F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0" y="436600"/>
            <a:ext cx="4270300" cy="42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11171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4794</TotalTime>
  <Words>345</Words>
  <Application>Microsoft Office PowerPoint</Application>
  <PresentationFormat>Apresentação na tela (16:9)</PresentationFormat>
  <Paragraphs>88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SimHei</vt:lpstr>
      <vt:lpstr>Lexend Exa</vt:lpstr>
      <vt:lpstr>Arial</vt:lpstr>
      <vt:lpstr>Red Hat Text</vt:lpstr>
      <vt:lpstr>Popic Café Company Profile XL by Slidesgo</vt:lpstr>
      <vt:lpstr>INTERFACES  JAVA DESKTOP</vt:lpstr>
      <vt:lpstr>Introdução ao Java</vt:lpstr>
      <vt:lpstr>AGENDA</vt:lpstr>
      <vt:lpstr>O QUE É JAVA?</vt:lpstr>
      <vt:lpstr>O QUE É JAVA?</vt:lpstr>
      <vt:lpstr>HISTÓRICO</vt:lpstr>
      <vt:lpstr>HISTÓRICO</vt:lpstr>
      <vt:lpstr>HISTÓRICO</vt:lpstr>
      <vt:lpstr>JVM</vt:lpstr>
      <vt:lpstr>Apresentação do PowerPoint</vt:lpstr>
      <vt:lpstr>Apresentação do PowerPoint</vt:lpstr>
      <vt:lpstr>CONFIGURAÇÃO</vt:lpstr>
      <vt:lpstr>MATERIAL DE APOIO</vt:lpstr>
      <vt:lpstr>REVISÃO</vt:lpstr>
      <vt:lpstr>Revisão</vt:lpstr>
      <vt:lpstr>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Rafael Correa Alves</cp:lastModifiedBy>
  <cp:revision>13</cp:revision>
  <dcterms:modified xsi:type="dcterms:W3CDTF">2023-02-24T14:05:14Z</dcterms:modified>
</cp:coreProperties>
</file>